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0872" autoAdjust="0"/>
  </p:normalViewPr>
  <p:slideViewPr>
    <p:cSldViewPr snapToGrid="0">
      <p:cViewPr varScale="1">
        <p:scale>
          <a:sx n="89" d="100"/>
          <a:sy n="89" d="100"/>
        </p:scale>
        <p:origin x="1470" y="90"/>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8/02/2026</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08/02/2026</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21142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t>
            </a:r>
            <a:r>
              <a:rPr lang="nl-BE" b="1" i="1" dirty="0">
                <a:solidFill>
                  <a:srgbClr val="7030A0"/>
                </a:solidFill>
              </a:rPr>
              <a:t>agrupados</a:t>
            </a:r>
            <a:r>
              <a:rPr lang="nl-BE" dirty="0"/>
              <a:t>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4762015"/>
              </p:ext>
            </p:extLst>
          </p:nvPr>
        </p:nvGraphicFramePr>
        <p:xfrm>
          <a:off x="1343808" y="2436009"/>
          <a:ext cx="8808469" cy="3406608"/>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3449069">
                  <a:extLst>
                    <a:ext uri="{9D8B030D-6E8A-4147-A177-3AD203B41FA5}">
                      <a16:colId xmlns:a16="http://schemas.microsoft.com/office/drawing/2014/main" val="20004"/>
                    </a:ext>
                  </a:extLst>
                </a:gridCol>
              </a:tblGrid>
              <a:tr h="196995">
                <a:tc>
                  <a:txBody>
                    <a:bodyPr/>
                    <a:lstStyle/>
                    <a:p>
                      <a:pPr algn="ctr" rtl="0" fontAlgn="b"/>
                      <a:r>
                        <a:rPr lang="pt-BR" sz="16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02122">
                <a:tc>
                  <a:txBody>
                    <a:bodyPr/>
                    <a:lstStyle/>
                    <a:p>
                      <a:pPr algn="ctr" rtl="0" fontAlgn="b"/>
                      <a:r>
                        <a:rPr lang="pt-BR" sz="16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dirty="0">
                          <a:effectLst/>
                        </a:rPr>
                        <a:t>13/2/2026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1">
                  <a:txBody>
                    <a:bodyPr/>
                    <a:lstStyle/>
                    <a:p>
                      <a:pPr algn="ctr"/>
                      <a:r>
                        <a:rPr lang="pt-BR" sz="16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02122">
                <a:tc>
                  <a:txBody>
                    <a:bodyPr/>
                    <a:lstStyle/>
                    <a:p>
                      <a:pPr algn="ctr" rtl="0" fontAlgn="b"/>
                      <a:r>
                        <a:rPr lang="pt-BR" sz="16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27/2/2026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02122">
                <a:tc>
                  <a:txBody>
                    <a:bodyPr/>
                    <a:lstStyle/>
                    <a:p>
                      <a:pPr algn="ctr" rtl="0" fontAlgn="b"/>
                      <a:r>
                        <a:rPr lang="pt-BR" sz="16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13/3/2026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02122">
                <a:tc>
                  <a:txBody>
                    <a:bodyPr/>
                    <a:lstStyle/>
                    <a:p>
                      <a:pPr algn="ctr" rtl="0" fontAlgn="b"/>
                      <a:r>
                        <a:rPr lang="pt-BR" sz="16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27/3/2026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02122">
                <a:tc>
                  <a:txBody>
                    <a:bodyPr/>
                    <a:lstStyle/>
                    <a:p>
                      <a:pPr algn="ctr" rtl="0" fontAlgn="b"/>
                      <a:r>
                        <a:rPr lang="pt-BR" sz="16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10/4/2026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02122">
                <a:tc>
                  <a:txBody>
                    <a:bodyPr/>
                    <a:lstStyle/>
                    <a:p>
                      <a:pPr algn="ctr" rtl="0" fontAlgn="b"/>
                      <a:r>
                        <a:rPr lang="pt-BR" sz="16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24/4/2026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02122">
                <a:tc>
                  <a:txBody>
                    <a:bodyPr/>
                    <a:lstStyle/>
                    <a:p>
                      <a:pPr algn="ctr" rtl="0" fontAlgn="b"/>
                      <a:r>
                        <a:rPr lang="pt-BR" sz="16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8/5/2026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02122">
                <a:tc>
                  <a:txBody>
                    <a:bodyPr/>
                    <a:lstStyle/>
                    <a:p>
                      <a:pPr algn="ctr" rtl="0" fontAlgn="b"/>
                      <a:r>
                        <a:rPr lang="pt-BR" sz="1600" b="1" dirty="0">
                          <a:solidFill>
                            <a:schemeClr val="accent5"/>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b="1" dirty="0">
                          <a:solidFill>
                            <a:schemeClr val="accent5"/>
                          </a:solidFill>
                          <a:effectLst/>
                        </a:rPr>
                        <a:t>22/5/2026*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chemeClr val="accent5"/>
                          </a:solidFill>
                        </a:rPr>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02122">
                <a:tc>
                  <a:txBody>
                    <a:bodyPr/>
                    <a:lstStyle/>
                    <a:p>
                      <a:pPr algn="ctr" rtl="0" fontAlgn="b"/>
                      <a:r>
                        <a:rPr lang="pt-BR" sz="1600" b="1" kern="1200" dirty="0">
                          <a:solidFill>
                            <a:srgbClr val="00B050"/>
                          </a:solidFill>
                          <a:latin typeface="+mn-lt"/>
                          <a:ea typeface="+mn-ea"/>
                          <a:cs typeface="+mn-cs"/>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b="1" kern="1200" dirty="0">
                          <a:solidFill>
                            <a:srgbClr val="00B050"/>
                          </a:solidFill>
                          <a:latin typeface="+mn-lt"/>
                          <a:ea typeface="+mn-ea"/>
                          <a:cs typeface="+mn-cs"/>
                        </a:rPr>
                        <a:t>5/6/2026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02122">
                <a:tc>
                  <a:txBody>
                    <a:bodyPr/>
                    <a:lstStyle/>
                    <a:p>
                      <a:pPr algn="ctr" rtl="0" fontAlgn="b"/>
                      <a:r>
                        <a:rPr lang="pt-BR" sz="16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dirty="0">
                          <a:effectLst/>
                        </a:rPr>
                        <a:t>19/6/2026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02122">
                <a:tc>
                  <a:txBody>
                    <a:bodyPr/>
                    <a:lstStyle/>
                    <a:p>
                      <a:pPr algn="ctr" rtl="0" fontAlgn="b"/>
                      <a:r>
                        <a:rPr lang="pt-BR" sz="1600" b="1" dirty="0">
                          <a:solidFill>
                            <a:srgbClr val="7030A0"/>
                          </a:solidFill>
                          <a:effectLst/>
                        </a:rPr>
                        <a:t>11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800" b="1" i="0" kern="1200" dirty="0">
                          <a:solidFill>
                            <a:srgbClr val="7030A0"/>
                          </a:solidFill>
                          <a:effectLst/>
                          <a:latin typeface="+mn-lt"/>
                          <a:ea typeface="+mn-ea"/>
                          <a:cs typeface="+mn-cs"/>
                        </a:rPr>
                        <a:t>3/7/2026</a:t>
                      </a:r>
                      <a:endParaRPr lang="en-US" sz="1600" b="1" dirty="0">
                        <a:solidFill>
                          <a:srgbClr val="7030A0"/>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16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6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rgbClr val="7030A0"/>
                          </a:solidFill>
                        </a:rPr>
                        <a:t>NP3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08687123"/>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00B0F0"/>
                </a:solidFill>
              </a:rPr>
              <a:t>quinzenais</a:t>
            </a:r>
            <a:r>
              <a:rPr lang="pt-BR" dirty="0"/>
              <a:t>, começando sempre às 19:30.</a:t>
            </a:r>
          </a:p>
        </p:txBody>
      </p:sp>
      <p:sp>
        <p:nvSpPr>
          <p:cNvPr id="3" name="TextBox 2">
            <a:extLst>
              <a:ext uri="{FF2B5EF4-FFF2-40B4-BE49-F238E27FC236}">
                <a16:creationId xmlns:a16="http://schemas.microsoft.com/office/drawing/2014/main" id="{09CC31A4-B469-5B5A-CE69-4EA5EF1B395B}"/>
              </a:ext>
            </a:extLst>
          </p:cNvPr>
          <p:cNvSpPr txBox="1"/>
          <p:nvPr/>
        </p:nvSpPr>
        <p:spPr>
          <a:xfrm>
            <a:off x="1343808" y="5842617"/>
            <a:ext cx="2536464" cy="307777"/>
          </a:xfrm>
          <a:prstGeom prst="rect">
            <a:avLst/>
          </a:prstGeom>
          <a:noFill/>
        </p:spPr>
        <p:txBody>
          <a:bodyPr wrap="none" rtlCol="0">
            <a:spAutoFit/>
          </a:bodyPr>
          <a:lstStyle/>
          <a:p>
            <a:r>
              <a:rPr lang="pt-BR" sz="1400" b="1" dirty="0">
                <a:solidFill>
                  <a:schemeClr val="accent5"/>
                </a:solidFill>
              </a:rPr>
              <a:t>*Feriado (reposição assíncrona)</a:t>
            </a:r>
            <a:endParaRPr lang="en-US" sz="1400" b="1" dirty="0">
              <a:solidFill>
                <a:schemeClr val="accent5"/>
              </a:solidFill>
            </a:endParaRP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 </a:t>
                </a:r>
                <a:r>
                  <a:rPr lang="pt-BR" dirty="0"/>
                  <a:t>(i.e., </a:t>
                </a:r>
                <a:r>
                  <a:rPr lang="pt-BR" b="1" i="1" dirty="0">
                    <a:solidFill>
                      <a:srgbClr val="7030A0"/>
                    </a:solidFill>
                  </a:rPr>
                  <a:t>um modelo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444"/>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sextas-feiras das 18:30 às 19:30.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???-feiras das XX:XX às YY:YY.</a:t>
            </a:r>
          </a:p>
          <a:p>
            <a:pPr lvl="1">
              <a:buFont typeface="Wingdings" panose="05000000000000000000" pitchFamily="2" charset="2"/>
              <a:buChar char="§"/>
            </a:pPr>
            <a:r>
              <a:rPr lang="pt-BR" b="1" dirty="0"/>
              <a:t>Atendimento remoto via Teams</a:t>
            </a:r>
            <a:r>
              <a:rPr lang="pt-BR" dirty="0"/>
              <a:t>.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técnicas, métricas)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o fim de semana da próxima aula.</a:t>
            </a:r>
          </a:p>
          <a:p>
            <a:pPr lvl="1">
              <a:buFont typeface="Wingdings" panose="05000000000000000000" pitchFamily="2" charset="2"/>
              <a:buChar char="§"/>
            </a:pPr>
            <a:r>
              <a:rPr lang="pt-BR" dirty="0"/>
              <a:t>As atividades podem ser resolvidas em grupo com no máximo 3 alunos.</a:t>
            </a:r>
          </a:p>
          <a:p>
            <a:pPr lvl="1">
              <a:buFont typeface="Wingdings" panose="05000000000000000000" pitchFamily="2" charset="2"/>
              <a:buChar char="§"/>
            </a:pPr>
            <a:r>
              <a:rPr lang="pt-BR" dirty="0"/>
              <a:t>As atividades serão atribuídas e entregues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341492" y="2014658"/>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estimação de canal, 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9924</TotalTime>
  <Words>10543</Words>
  <Application>Microsoft Office PowerPoint</Application>
  <PresentationFormat>Widescreen</PresentationFormat>
  <Paragraphs>729</Paragraphs>
  <Slides>46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2105</cp:revision>
  <dcterms:created xsi:type="dcterms:W3CDTF">2020-01-20T13:50:05Z</dcterms:created>
  <dcterms:modified xsi:type="dcterms:W3CDTF">2026-02-08T14:28:41Z</dcterms:modified>
</cp:coreProperties>
</file>